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57" r:id="rId6"/>
    <p:sldId id="267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408" autoAdjust="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5E6EEE9-13F6-40ED-914F-030423CFA684}" type="datetime1">
              <a:rPr lang="cs-CZ" smtClean="0"/>
              <a:t>21.02.2025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A45484C-7992-44E9-9002-213D76072A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92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8A0FF-EF07-4E0E-80BD-A4A950917DEB}" type="datetime1">
              <a:rPr lang="cs-CZ" smtClean="0"/>
              <a:pPr/>
              <a:t>21.02.2025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524A772-5D94-4F12-8B86-44D4FB26368F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6884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524A772-5D94-4F12-8B86-44D4FB26368F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7410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524A772-5D94-4F12-8B86-44D4FB26368F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1614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Skupina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Volný tvar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Volný tvar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Volný tvar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Volný tvar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Volný tvar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Volný tvar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rtlCol="0"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F3FC76-B9E1-4B0A-AC92-D5FDAC06C9CA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rtlCol="0" anchor="b">
            <a:normAutofit/>
          </a:bodyPr>
          <a:lstStyle>
            <a:lvl1pPr algn="ctr">
              <a:defRPr sz="2400" b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 rtlCol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E82174-4561-41EA-9F02-4C3DCC697793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titul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rtlCol="0" anchor="ctr">
            <a:normAutofit/>
          </a:bodyPr>
          <a:lstStyle>
            <a:lvl1pPr algn="ctr">
              <a:defRPr sz="3200" b="0" cap="none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F763C4-2CC7-4BB9-B410-F74C43A891C4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ové pole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cs-CZ" sz="8000" noProof="0" dirty="0">
                <a:solidFill>
                  <a:schemeClr val="tx1"/>
                </a:solidFill>
                <a:effectLst/>
              </a:rPr>
              <a:t>„</a:t>
            </a:r>
          </a:p>
        </p:txBody>
      </p:sp>
      <p:sp>
        <p:nvSpPr>
          <p:cNvPr id="15" name="Textové pole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cs-CZ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rtlCol="0"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rtlCol="0"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7BE2A6-7865-412C-8B83-A45417093147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rtlCol="0" anchor="b">
            <a:normAutofit/>
          </a:bodyPr>
          <a:lstStyle>
            <a:lvl1pPr algn="r">
              <a:defRPr sz="3200" b="0" cap="none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4F72C5-9FCC-44D1-8204-7822C05A79D9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ové pole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cs-CZ" sz="8000" noProof="0" dirty="0">
                <a:solidFill>
                  <a:schemeClr val="tx1"/>
                </a:solidFill>
                <a:effectLst/>
              </a:rPr>
              <a:t>„</a:t>
            </a:r>
          </a:p>
        </p:txBody>
      </p:sp>
      <p:sp>
        <p:nvSpPr>
          <p:cNvPr id="15" name="Textové pole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cs-CZ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rtlCol="0"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cs-CZ" noProof="0"/>
              <a:t>Po kliknutí můžete upravovat styly textu v předloze.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F962A8E-2547-4FC5-A954-A7F1F4C6C6EF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cs-CZ" noProof="0"/>
              <a:t>Po kliknutí můžete upravovat styly textu v předloze.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E159D8-4A5E-4758-BDBC-A0C764742BBD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CFABF75-0DF6-41ED-83BB-1ADC77868F9D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rtlCol="0" anchor="t"/>
          <a:lstStyle/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E4D6DA-0748-48AD-BB4E-D0899AC66DDA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 anchor="ctr"/>
          <a:lstStyle/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DE875C-2367-4FB8-881E-D8317E41B1EE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rtlCol="0" anchor="b"/>
          <a:lstStyle>
            <a:lvl1pPr algn="r">
              <a:defRPr sz="4000" b="0" cap="none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361CA0-66CA-4C74-89B9-9B9A6AE40107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1F0FDB-FA2C-43B4-A3A3-36EA1AD7695E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rtlCol="0"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rtlCol="0"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DB886B-058A-4B28-8405-984F0FBA1A12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5C478E-8365-451D-B5A1-381AC3D80635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57C8F2-BEDB-4EEA-8D43-FBCA00E261D0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rtlCol="0" anchor="b">
            <a:normAutofit/>
          </a:bodyPr>
          <a:lstStyle>
            <a:lvl1pPr algn="ctr">
              <a:defRPr sz="2400" b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12E986-B109-4DC8-933F-F665794D144D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rtlCol="0" anchor="b">
            <a:normAutofit/>
          </a:bodyPr>
          <a:lstStyle>
            <a:lvl1pPr algn="ctr">
              <a:defRPr sz="2800" b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14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D1884C-521F-41E4-A3F5-52D84238A1BB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Volný tvar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Volný tvar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Volný tvar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Volný tvar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Volný tvar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Volný tvar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noProof="0" dirty="0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B8C0DA42-23FD-4FA4-B9A5-AB0D779DB3E7}" type="datetime1">
              <a:rPr lang="cs-CZ" noProof="0" smtClean="0"/>
              <a:t>21.02.2025</a:t>
            </a:fld>
            <a:endParaRPr lang="cs-CZ" noProof="0" dirty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ls.cz/typy-ssl-certifikatu.html" TargetMode="External"/><Relationship Id="rId2" Type="http://schemas.openxmlformats.org/officeDocument/2006/relationships/hyperlink" Target="https://academy.solidpixels.com/blog/ssl-certifikat?gad_source=1&amp;gclid=CjwKCAiA5eC9BhAuEiwA3CKwQn97A2fs8xsERWnkK0fFuQyW6OXlOxosDoLLVQ4tVbipLtKVmqYeLxoCirIQAvD_Bw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iquidweb.com/blog/ssl-certificat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Obdélník 20">
            <a:extLst>
              <a:ext uri="{FF2B5EF4-FFF2-40B4-BE49-F238E27FC236}">
                <a16:creationId xmlns:a16="http://schemas.microsoft.com/office/drawing/2014/main" id="{E5A92FE9-DB05-4D0D-AF5A-BE8664B9F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grpSp>
        <p:nvGrpSpPr>
          <p:cNvPr id="23" name="Skupina 22">
            <a:extLst>
              <a:ext uri="{FF2B5EF4-FFF2-40B4-BE49-F238E27FC236}">
                <a16:creationId xmlns:a16="http://schemas.microsoft.com/office/drawing/2014/main" id="{53D9B26A-5143-49A7-BA98-D871D5BD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26211" y="1"/>
            <a:ext cx="5014912" cy="6857999"/>
            <a:chOff x="2928938" y="-4763"/>
            <a:chExt cx="5014912" cy="6862763"/>
          </a:xfrm>
        </p:grpSpPr>
        <p:sp>
          <p:nvSpPr>
            <p:cNvPr id="24" name="Volný tvar 6">
              <a:extLst>
                <a:ext uri="{FF2B5EF4-FFF2-40B4-BE49-F238E27FC236}">
                  <a16:creationId xmlns:a16="http://schemas.microsoft.com/office/drawing/2014/main" id="{68B85E55-A2A1-4682-B891-F201358A9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Volný tvar 7">
              <a:extLst>
                <a:ext uri="{FF2B5EF4-FFF2-40B4-BE49-F238E27FC236}">
                  <a16:creationId xmlns:a16="http://schemas.microsoft.com/office/drawing/2014/main" id="{45EF6EDB-9B5D-49E9-96FA-1AE08BF95E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Volný tvar 12">
              <a:extLst>
                <a:ext uri="{FF2B5EF4-FFF2-40B4-BE49-F238E27FC236}">
                  <a16:creationId xmlns:a16="http://schemas.microsoft.com/office/drawing/2014/main" id="{38338226-D6E2-4EEE-B271-DB4BD096D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Volný tvar 13">
              <a:extLst>
                <a:ext uri="{FF2B5EF4-FFF2-40B4-BE49-F238E27FC236}">
                  <a16:creationId xmlns:a16="http://schemas.microsoft.com/office/drawing/2014/main" id="{4878FB48-17B3-4A11-8025-DE0945CD4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Volný tvar 14">
              <a:extLst>
                <a:ext uri="{FF2B5EF4-FFF2-40B4-BE49-F238E27FC236}">
                  <a16:creationId xmlns:a16="http://schemas.microsoft.com/office/drawing/2014/main" id="{4150A21C-DD6D-4D3C-9E95-7A3CA263B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Volný tvar 15">
              <a:extLst>
                <a:ext uri="{FF2B5EF4-FFF2-40B4-BE49-F238E27FC236}">
                  <a16:creationId xmlns:a16="http://schemas.microsoft.com/office/drawing/2014/main" id="{7505BF04-104D-4180-A284-42FCD6B04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652CD06E-EB43-4697-A9C1-290232C3B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3047" y="387368"/>
            <a:ext cx="10305758" cy="3285866"/>
          </a:xfrm>
        </p:spPr>
        <p:txBody>
          <a:bodyPr rtlCol="0">
            <a:normAutofit/>
          </a:bodyPr>
          <a:lstStyle/>
          <a:p>
            <a:pPr algn="l"/>
            <a:r>
              <a:rPr lang="cs-CZ" sz="6200" dirty="0"/>
              <a:t>Certifikáty webových stránek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BBDE4E-FFA3-44D5-BA0B-7575E2214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8190" y="4210098"/>
            <a:ext cx="7178070" cy="863348"/>
          </a:xfrm>
        </p:spPr>
        <p:txBody>
          <a:bodyPr rtlCol="0">
            <a:normAutofit/>
          </a:bodyPr>
          <a:lstStyle/>
          <a:p>
            <a:pPr algn="l" rtl="0"/>
            <a:r>
              <a:rPr lang="cs-CZ" dirty="0"/>
              <a:t>Novotný Filip</a:t>
            </a:r>
          </a:p>
        </p:txBody>
      </p:sp>
    </p:spTree>
    <p:extLst>
      <p:ext uri="{BB962C8B-B14F-4D97-AF65-F5344CB8AC3E}">
        <p14:creationId xmlns:p14="http://schemas.microsoft.com/office/powerpoint/2010/main" val="38844669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492CCE-C435-464E-A19A-D4C606FDB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 rtlCol="0" anchor="ctr">
            <a:normAutofit/>
          </a:bodyPr>
          <a:lstStyle/>
          <a:p>
            <a:r>
              <a:rPr lang="cs-CZ" dirty="0"/>
              <a:t>Co je to certifikát?</a:t>
            </a:r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DFF4FA-F598-4962-B6AB-31A8BE724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 rtlCol="0" anchor="ctr">
            <a:normAutofit/>
          </a:bodyPr>
          <a:lstStyle/>
          <a:p>
            <a:r>
              <a:rPr lang="cs-CZ" dirty="0"/>
              <a:t>Bezpečnostní protokol, který chrání soukromý uživatelů</a:t>
            </a:r>
          </a:p>
          <a:p>
            <a:r>
              <a:rPr lang="cs-CZ" dirty="0"/>
              <a:t>Používá se v rámci protokolů SSL/TLS</a:t>
            </a:r>
          </a:p>
          <a:p>
            <a:r>
              <a:rPr lang="cs-CZ" dirty="0"/>
              <a:t>Funguje jako digitální pas, který zaručuje, že webová stránka je autentická a bezpečná.</a:t>
            </a:r>
          </a:p>
          <a:p>
            <a:r>
              <a:rPr lang="cs-CZ" dirty="0"/>
              <a:t>Poznáte to tak, že před doménou není http:// (nešifrované), ale https:\\ (šifrované)</a:t>
            </a:r>
          </a:p>
          <a:p>
            <a:r>
              <a:rPr lang="cs-CZ" dirty="0"/>
              <a:t>S navíc znamená „</a:t>
            </a:r>
            <a:r>
              <a:rPr lang="cs-CZ" dirty="0" err="1"/>
              <a:t>Secure</a:t>
            </a:r>
            <a:r>
              <a:rPr lang="cs-CZ" dirty="0"/>
              <a:t>“</a:t>
            </a:r>
          </a:p>
          <a:p>
            <a:endParaRPr lang="cs-CZ" dirty="0"/>
          </a:p>
          <a:p>
            <a:endParaRPr lang="cs-CZ" dirty="0"/>
          </a:p>
          <a:p>
            <a:pPr rtl="0"/>
            <a:endParaRPr lang="cs-CZ" dirty="0"/>
          </a:p>
        </p:txBody>
      </p:sp>
      <p:pic>
        <p:nvPicPr>
          <p:cNvPr id="1026" name="Picture 2" descr="SSL certifikáty – proč byste je měli mít na svém webu? - Tvorba webových  stránek na CMS Wordpress | Webové studio bARTvisions s.r.o.">
            <a:extLst>
              <a:ext uri="{FF2B5EF4-FFF2-40B4-BE49-F238E27FC236}">
                <a16:creationId xmlns:a16="http://schemas.microsoft.com/office/drawing/2014/main" id="{996F63BE-5AA3-42CC-57FA-0F994AEC5F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7967" y="3127712"/>
            <a:ext cx="4895056" cy="2202775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6845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EBCEE9-0780-B761-CD13-79B3506BD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SSL a TSL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ECE21A-69D1-89A4-DC48-72FCE7B42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03445"/>
            <a:ext cx="10018713" cy="5047861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err="1"/>
              <a:t>Secure</a:t>
            </a:r>
            <a:r>
              <a:rPr lang="cs-CZ" b="1" dirty="0"/>
              <a:t> </a:t>
            </a:r>
            <a:r>
              <a:rPr lang="cs-CZ" b="1" dirty="0" err="1"/>
              <a:t>Sockets</a:t>
            </a:r>
            <a:r>
              <a:rPr lang="cs-CZ" b="1" dirty="0"/>
              <a:t> </a:t>
            </a:r>
            <a:r>
              <a:rPr lang="cs-CZ" b="1" dirty="0" err="1"/>
              <a:t>Layer</a:t>
            </a:r>
            <a:r>
              <a:rPr lang="cs-CZ" b="1" dirty="0"/>
              <a:t> (SSL)</a:t>
            </a:r>
            <a:endParaRPr lang="cs-CZ" dirty="0"/>
          </a:p>
          <a:p>
            <a:r>
              <a:rPr lang="cs-CZ" dirty="0"/>
              <a:t>Umožňuje šifrovanou komunikaci mezi webovým serverem a prohlížečem</a:t>
            </a:r>
          </a:p>
          <a:p>
            <a:r>
              <a:rPr lang="cs-CZ" dirty="0"/>
              <a:t>Starší</a:t>
            </a:r>
          </a:p>
          <a:p>
            <a:endParaRPr lang="cs-CZ" dirty="0"/>
          </a:p>
          <a:p>
            <a:r>
              <a:rPr lang="cs-CZ" b="1" dirty="0"/>
              <a:t>Transport </a:t>
            </a:r>
            <a:r>
              <a:rPr lang="cs-CZ" b="1" dirty="0" err="1"/>
              <a:t>Layer</a:t>
            </a:r>
            <a:r>
              <a:rPr lang="cs-CZ" b="1" dirty="0"/>
              <a:t> </a:t>
            </a:r>
            <a:r>
              <a:rPr lang="cs-CZ" b="1" dirty="0" err="1"/>
              <a:t>Security</a:t>
            </a:r>
            <a:r>
              <a:rPr lang="cs-CZ" b="1" dirty="0"/>
              <a:t> (TLS)</a:t>
            </a:r>
          </a:p>
          <a:p>
            <a:r>
              <a:rPr lang="cs-CZ" dirty="0"/>
              <a:t>Modernější a bezpečnější nástupce SSL</a:t>
            </a:r>
          </a:p>
          <a:p>
            <a:endParaRPr lang="cs-CZ" dirty="0"/>
          </a:p>
          <a:p>
            <a:r>
              <a:rPr lang="cs-CZ" dirty="0"/>
              <a:t>Rozdíly:</a:t>
            </a:r>
          </a:p>
          <a:p>
            <a:pPr lvl="1"/>
            <a:r>
              <a:rPr lang="cs-CZ" dirty="0"/>
              <a:t>TLS má vylepšené šifrování a vyšší úroveň zabezpečení</a:t>
            </a:r>
          </a:p>
          <a:p>
            <a:pPr lvl="1"/>
            <a:r>
              <a:rPr lang="cs-CZ" dirty="0"/>
              <a:t>TLS je rychlejší a efektivnější</a:t>
            </a:r>
          </a:p>
          <a:p>
            <a:pPr lvl="1"/>
            <a:r>
              <a:rPr lang="cs-CZ" dirty="0"/>
              <a:t>Moderní prohlížeče a servery SSL nepodporují a používají TLS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9227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2D1ABC-E9CA-8E18-1D5D-E8C5273B6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jsou certifikáty důležité?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8782B5-E45E-0082-46C5-6E7029806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Zabezpečuje citlivé údaje, jako jsou hesla platební údaje atd…</a:t>
            </a:r>
          </a:p>
          <a:p>
            <a:r>
              <a:rPr lang="cs-CZ" dirty="0"/>
              <a:t>Zvyšuje důvěryhodnost webu</a:t>
            </a:r>
          </a:p>
          <a:p>
            <a:r>
              <a:rPr lang="cs-CZ" dirty="0"/>
              <a:t>Google weby s certifikátem více doporučuje</a:t>
            </a:r>
          </a:p>
          <a:p>
            <a:r>
              <a:rPr lang="cs-CZ" dirty="0"/>
              <a:t>Identifikuje falešné weby</a:t>
            </a:r>
          </a:p>
          <a:p>
            <a:r>
              <a:rPr lang="cs-CZ" dirty="0"/>
              <a:t>Optimalizuje weby</a:t>
            </a:r>
          </a:p>
        </p:txBody>
      </p:sp>
    </p:spTree>
    <p:extLst>
      <p:ext uri="{BB962C8B-B14F-4D97-AF65-F5344CB8AC3E}">
        <p14:creationId xmlns:p14="http://schemas.microsoft.com/office/powerpoint/2010/main" val="24339802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3AD9EC-FC21-04BB-E0D1-D93607E36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8401" y="1380069"/>
            <a:ext cx="8574622" cy="84061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Kde se dá pořídit?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818410-C382-4B93-0D0C-E06CAC385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9445" y="2687215"/>
            <a:ext cx="7313577" cy="2697585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dirty="0"/>
              <a:t>Na oficiálních certifikačních stránkách (</a:t>
            </a:r>
            <a:r>
              <a:rPr lang="cs-CZ" sz="2400" dirty="0" err="1"/>
              <a:t>Let’s</a:t>
            </a:r>
            <a:r>
              <a:rPr lang="cs-CZ" sz="2400" dirty="0"/>
              <a:t> </a:t>
            </a:r>
            <a:r>
              <a:rPr lang="cs-CZ" sz="2400" dirty="0" err="1"/>
              <a:t>Encrypt</a:t>
            </a:r>
            <a:r>
              <a:rPr lang="cs-CZ" sz="2400" dirty="0"/>
              <a:t>, </a:t>
            </a:r>
            <a:r>
              <a:rPr lang="cs-CZ" sz="2400" dirty="0" err="1"/>
              <a:t>DigiCert</a:t>
            </a:r>
            <a:r>
              <a:rPr lang="cs-CZ" sz="2400" dirty="0"/>
              <a:t>, </a:t>
            </a:r>
            <a:r>
              <a:rPr lang="cs-CZ" sz="2400" dirty="0" err="1"/>
              <a:t>GlobalSign</a:t>
            </a:r>
            <a:r>
              <a:rPr lang="cs-CZ" sz="2400" dirty="0"/>
              <a:t>, </a:t>
            </a:r>
            <a:r>
              <a:rPr lang="cs-CZ" sz="2400" dirty="0" err="1"/>
              <a:t>Sectigo</a:t>
            </a:r>
            <a:r>
              <a:rPr lang="cs-CZ" sz="2400" dirty="0"/>
              <a:t>, </a:t>
            </a:r>
            <a:r>
              <a:rPr lang="cs-CZ" sz="2400" dirty="0" err="1"/>
              <a:t>Thawte</a:t>
            </a:r>
            <a:r>
              <a:rPr lang="cs-CZ" sz="2400" dirty="0"/>
              <a:t>, </a:t>
            </a:r>
            <a:r>
              <a:rPr lang="cs-CZ" sz="2400" dirty="0" err="1"/>
              <a:t>RapidSSL</a:t>
            </a:r>
            <a:r>
              <a:rPr lang="cs-CZ" sz="2400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dirty="0"/>
              <a:t>U hostingových služeb – nabízejí certifikáty jako součást hostingových balíčků nebo za příplatek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dirty="0"/>
              <a:t>U </a:t>
            </a:r>
            <a:r>
              <a:rPr lang="cs-CZ" sz="2400" dirty="0" err="1"/>
              <a:t>resellerů</a:t>
            </a:r>
            <a:r>
              <a:rPr lang="cs-CZ" sz="2400" dirty="0"/>
              <a:t> – třetí strana, která nakoupí certifikáty a prodává je. Je zde šance, že to bude podvod.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0562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9760C-0A4B-CF4C-6572-17DF3BD9E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Jaké typy certifikátů máme?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44DE59-01A6-FF1E-3FBC-8D2DD627A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/>
              <a:t>Doménové - </a:t>
            </a:r>
            <a:r>
              <a:rPr lang="cs-CZ"/>
              <a:t>Ověřují pouze vlastnictví domény, rychlé a levné.</a:t>
            </a:r>
          </a:p>
          <a:p>
            <a:r>
              <a:rPr lang="cs-CZ" b="1"/>
              <a:t>Organizační - </a:t>
            </a:r>
            <a:r>
              <a:rPr lang="cs-CZ"/>
              <a:t>Kromě domény ověřují i identitu organizace, zvyšují důvěryhodnost.</a:t>
            </a:r>
          </a:p>
          <a:p>
            <a:r>
              <a:rPr lang="cs-CZ" b="1"/>
              <a:t>Rozšířené - </a:t>
            </a:r>
            <a:r>
              <a:rPr lang="cs-CZ"/>
              <a:t>Nejvyšší úroveň ověření, zobrazují zelený pruh nebo název společnosti v adresním řádku.</a:t>
            </a:r>
          </a:p>
          <a:p>
            <a:r>
              <a:rPr lang="cs-CZ" b="1"/>
              <a:t>Wildcard - </a:t>
            </a:r>
            <a:r>
              <a:rPr lang="cs-CZ"/>
              <a:t>Zabezpečuje hlavní doménu i všechny její subdomény.</a:t>
            </a:r>
          </a:p>
          <a:p>
            <a:r>
              <a:rPr lang="cs-CZ" b="1"/>
              <a:t>Multi-domain - </a:t>
            </a:r>
            <a:r>
              <a:rPr lang="cs-CZ"/>
              <a:t>Umožňuje zabezpečení více různých domén jedním certifikátem.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5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51A290-CF24-2EAE-D94D-A35CAB11A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Kolik certifikáty stojí?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32115E-7B33-1EDE-F86E-849B8FC5D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Doménové certifikáty – 250-1300kč/rok</a:t>
            </a:r>
          </a:p>
          <a:p>
            <a:r>
              <a:rPr lang="cs-CZ" dirty="0"/>
              <a:t>Organizační certifikáty – 1300-5000kč/rok</a:t>
            </a:r>
          </a:p>
          <a:p>
            <a:r>
              <a:rPr lang="cs-CZ" dirty="0"/>
              <a:t>Rozšířené certifikáty – 2500-12000kč/rok</a:t>
            </a:r>
          </a:p>
          <a:p>
            <a:r>
              <a:rPr lang="cs-CZ" dirty="0" err="1"/>
              <a:t>Wildcard</a:t>
            </a:r>
            <a:r>
              <a:rPr lang="cs-CZ" dirty="0"/>
              <a:t> certifikáty – 2500-24000kč/rok</a:t>
            </a:r>
          </a:p>
          <a:p>
            <a:r>
              <a:rPr lang="cs-CZ" dirty="0" err="1"/>
              <a:t>Multi-domain</a:t>
            </a:r>
            <a:r>
              <a:rPr lang="cs-CZ" dirty="0"/>
              <a:t> certifikáty – 3500+kč (záleží na počtu domén)</a:t>
            </a:r>
          </a:p>
        </p:txBody>
      </p:sp>
    </p:spTree>
    <p:extLst>
      <p:ext uri="{BB962C8B-B14F-4D97-AF65-F5344CB8AC3E}">
        <p14:creationId xmlns:p14="http://schemas.microsoft.com/office/powerpoint/2010/main" val="21642673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CACC2D-3BBB-AFEF-FE03-F72365970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certifikát aplikovat na web?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6B44E-F134-FDFC-BAC1-440C393F1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Získat certifikát</a:t>
            </a:r>
          </a:p>
          <a:p>
            <a:r>
              <a:rPr lang="cs-CZ" dirty="0"/>
              <a:t>Nahrát ho na server</a:t>
            </a:r>
          </a:p>
          <a:p>
            <a:r>
              <a:rPr lang="cs-CZ" dirty="0"/>
              <a:t>Nastavit https</a:t>
            </a:r>
          </a:p>
          <a:p>
            <a:r>
              <a:rPr lang="cs-CZ" dirty="0"/>
              <a:t>Pravidelně ho obnovovat</a:t>
            </a:r>
          </a:p>
        </p:txBody>
      </p:sp>
    </p:spTree>
    <p:extLst>
      <p:ext uri="{BB962C8B-B14F-4D97-AF65-F5344CB8AC3E}">
        <p14:creationId xmlns:p14="http://schemas.microsoft.com/office/powerpoint/2010/main" val="4374230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B84301-836F-0CBB-AAEE-071761757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1066800"/>
            <a:ext cx="10018713" cy="1752599"/>
          </a:xfrm>
        </p:spPr>
        <p:txBody>
          <a:bodyPr/>
          <a:lstStyle/>
          <a:p>
            <a:r>
              <a:rPr lang="cs-CZ" dirty="0"/>
              <a:t>Děkuji za pozornost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B4DBD-8EEE-3BE1-9456-0E603BC29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Zdroje: </a:t>
            </a:r>
          </a:p>
          <a:p>
            <a:pPr lvl="1"/>
            <a:r>
              <a:rPr lang="cs-CZ" dirty="0"/>
              <a:t>Google</a:t>
            </a:r>
          </a:p>
          <a:p>
            <a:pPr lvl="1"/>
            <a:r>
              <a:rPr lang="cs-CZ" dirty="0">
                <a:hlinkClick r:id="rId2"/>
              </a:rPr>
              <a:t>https://academy.solidpixels.com/blog/ssl-certifikat?gad_source=1&amp;gclid=CjwKCAiA5eC9BhAuEiwA3CKwQn97A2fs8xsERWnkK0fFuQyW6OXlOxosDoLLVQ4tVbipLtKVmqYeLxoCirIQAvD_BwE</a:t>
            </a:r>
            <a:endParaRPr lang="cs-CZ" dirty="0"/>
          </a:p>
          <a:p>
            <a:pPr lvl="1"/>
            <a:r>
              <a:rPr lang="cs-CZ" dirty="0">
                <a:hlinkClick r:id="rId3"/>
              </a:rPr>
              <a:t>https://www.ssls.cz/typy-ssl-certifikatu.html</a:t>
            </a:r>
            <a:endParaRPr lang="cs-CZ" dirty="0"/>
          </a:p>
          <a:p>
            <a:pPr lvl="1"/>
            <a:r>
              <a:rPr lang="cs-CZ" dirty="0">
                <a:hlinkClick r:id="rId4"/>
              </a:rPr>
              <a:t>https://www.liquidweb.com/blog/ssl-certificates/</a:t>
            </a:r>
            <a:endParaRPr lang="cs-CZ" dirty="0"/>
          </a:p>
          <a:p>
            <a:pPr lvl="1"/>
            <a:r>
              <a:rPr lang="cs-CZ" dirty="0" err="1"/>
              <a:t>ChatGPT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96801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475_TF22644756.potx" id="{F397E5FB-1475-4A2B-A118-C3E33793FB85}" vid="{9CC913D8-D7AD-4BF9-92C5-3F646CD0259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6bb66725-957e-4f3f-b3f8-9dda4fa8314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A0538015894D74CAC2D0BFF11C51C60" ma:contentTypeVersion="5" ma:contentTypeDescription="Vytvoří nový dokument" ma:contentTypeScope="" ma:versionID="2b5f1f3f0169a66e5e02363df2578668">
  <xsd:schema xmlns:xsd="http://www.w3.org/2001/XMLSchema" xmlns:xs="http://www.w3.org/2001/XMLSchema" xmlns:p="http://schemas.microsoft.com/office/2006/metadata/properties" xmlns:ns2="6bb66725-957e-4f3f-b3f8-9dda4fa8314b" targetNamespace="http://schemas.microsoft.com/office/2006/metadata/properties" ma:root="true" ma:fieldsID="e2e8db19de330f203ab41d94e9c02019" ns2:_="">
    <xsd:import namespace="6bb66725-957e-4f3f-b3f8-9dda4fa8314b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66725-957e-4f3f-b3f8-9dda4fa8314b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023227-530E-4024-91EF-312A851A758C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3315AA3-EAE3-44ED-8368-BAC2FFFB48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427487-D424-4298-95DD-1CBB938AA584}"/>
</file>

<file path=docProps/app.xml><?xml version="1.0" encoding="utf-8"?>
<Properties xmlns="http://schemas.openxmlformats.org/officeDocument/2006/extended-properties" xmlns:vt="http://schemas.openxmlformats.org/officeDocument/2006/docPropsVTypes">
  <Template>Návrh Paralaxa</Template>
  <TotalTime>46</TotalTime>
  <Words>384</Words>
  <Application>Microsoft Office PowerPoint</Application>
  <PresentationFormat>Širokoúhlá obrazovka</PresentationFormat>
  <Paragraphs>57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Corbel</vt:lpstr>
      <vt:lpstr>Wingdings</vt:lpstr>
      <vt:lpstr>Paralaxa</vt:lpstr>
      <vt:lpstr>Certifikáty webových stránek</vt:lpstr>
      <vt:lpstr>Co je to certifikát?</vt:lpstr>
      <vt:lpstr>SSL a TSL</vt:lpstr>
      <vt:lpstr>Proč jsou certifikáty důležité?</vt:lpstr>
      <vt:lpstr>Kde se dá pořídit?</vt:lpstr>
      <vt:lpstr>Jaké typy certifikátů máme?</vt:lpstr>
      <vt:lpstr>Kolik certifikáty stojí?</vt:lpstr>
      <vt:lpstr>Jak certifikát aplikovat na web?</vt:lpstr>
      <vt:lpstr>Děkuji za pozornost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Novotný Filip (4TA)</dc:creator>
  <cp:lastModifiedBy>Novotný Filip (4TA)</cp:lastModifiedBy>
  <cp:revision>2</cp:revision>
  <dcterms:created xsi:type="dcterms:W3CDTF">2025-02-21T10:46:40Z</dcterms:created>
  <dcterms:modified xsi:type="dcterms:W3CDTF">2025-02-21T20:41:33Z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0x0101001A0538015894D74CAC2D0BFF11C51C60</vt:lpwstr>
  </property>
</Properties>
</file>